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  <p:embeddedFont>
      <p:font typeface="Montserrat Extra-Bold" charset="1" panose="00000900000000000000"/>
      <p:regular r:id="rId18"/>
    </p:embeddedFont>
    <p:embeddedFont>
      <p:font typeface="Montserrat Extra-Bold Bold" charset="1" panose="00000A00000000000000"/>
      <p:regular r:id="rId19"/>
    </p:embeddedFont>
    <p:embeddedFont>
      <p:font typeface="Montserrat Extra-Bold Italics" charset="1" panose="00000900000000000000"/>
      <p:regular r:id="rId20"/>
    </p:embeddedFont>
    <p:embeddedFont>
      <p:font typeface="Montserrat Extra-Bold Bold Italics" charset="1" panose="00000A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6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6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54" Target="notesSlides/notesSlide11.xml" Type="http://schemas.openxmlformats.org/officeDocument/2006/relationships/notesSlide"/><Relationship Id="rId55" Target="notesSlides/notesSlide1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>https://www.inboundcycle.com/blog-de-inbound-marketing/branding-digital-potencia-tu-imagen-de-marca-a-traves-del-diseno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/>
            </a:r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/>
            </a:r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https://criafama.es/como-medir-el-exito-de-tu-marca/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 https://www.montsepenarroya.com/la-importancia-del-branding-online/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https://www.tiendanube.com/blog/como-crear-identidad-visual-marca-branding/</a:t>
            </a:r>
          </a:p>
          <a:p>
            <a:r>
              <a:rPr lang="en-US"/>
              <a:t/>
            </a:r>
          </a:p>
          <a:p>
            <a:r>
              <a:rPr lang="en-US"/>
              <a:t>https://www.questionpro.com/es/estudio-de-mercado.html#que_es_estudio_de_mercado</a:t>
            </a:r>
          </a:p>
          <a:p>
            <a:r>
              <a:rPr lang="en-US"/>
              <a:t/>
            </a:r>
          </a:p>
          <a:p>
            <a:r>
              <a:rPr lang="en-US"/>
              <a:t>https://www.thepowermba.com/es/blog/branding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>https://www.wearemarketing.com/es/blog/branding-digital-y-la-importancia-del-diseno-de-tu-negocio-online.html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/>
            </a:r>
          </a:p>
          <a:p>
            <a:r>
              <a:rPr lang="en-US"/>
              <a:t>https://blog.hubspot.es/marketing/guia-desarrollar-identidad-marca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/>
            </a:r>
          </a:p>
          <a:p>
            <a:r>
              <a:rPr lang="en-US"/>
              <a:t>https://www.tiendanube.com/blog/como-crear-identidad-visual-marca-branding/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>https://www.inboundcycle.com/blog-de-inbound-marketing/branding-digital-potencia-tu-imagen-de-marca-a-traves-del-diseno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/>
            </a:r>
          </a:p>
          <a:p>
            <a:r>
              <a:rPr lang="en-US"/>
              <a:t>https://www.genwords.com/blog/branding-redes-sociales/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/>
            </a:r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https://www.thepowermba.com/es/business/como-generar-una-ventaja-competitiva/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1636" y="-332182"/>
            <a:ext cx="19213055" cy="1061918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690" y="0"/>
            <a:ext cx="18367399" cy="10287000"/>
            <a:chOff x="0" y="0"/>
            <a:chExt cx="4837504" cy="27093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375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7504">
                  <a:moveTo>
                    <a:pt x="0" y="0"/>
                  </a:moveTo>
                  <a:lnTo>
                    <a:pt x="4837504" y="0"/>
                  </a:lnTo>
                  <a:lnTo>
                    <a:pt x="48375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3559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7" id="7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5524500"/>
            <a:ext cx="13839799" cy="308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47"/>
              </a:lnSpc>
            </a:pPr>
            <a:r>
              <a:rPr lang="en-US" sz="13086" spc="-772">
                <a:solidFill>
                  <a:srgbClr val="FFFFFF"/>
                </a:solidFill>
                <a:latin typeface="Montserrat Extra-Bold Italics"/>
              </a:rPr>
              <a:t>CREACIÓN DE UN BRANDING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34514" y="923925"/>
            <a:ext cx="4457017" cy="135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37"/>
              </a:lnSpc>
            </a:pPr>
            <a:r>
              <a:rPr lang="en-US" sz="2871" spc="57" u="sng">
                <a:solidFill>
                  <a:srgbClr val="FFFFFF"/>
                </a:solidFill>
                <a:latin typeface="Montserrat Italics"/>
              </a:rPr>
              <a:t>INTEGRANTES:</a:t>
            </a:r>
          </a:p>
          <a:p>
            <a:pPr algn="r" marL="620055" indent="-310027" lvl="1">
              <a:lnSpc>
                <a:spcPts val="2814"/>
              </a:lnSpc>
              <a:buFont typeface="Arial"/>
              <a:buChar char="•"/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K</a:t>
            </a:r>
            <a:r>
              <a:rPr lang="en-US" sz="2871" spc="57">
                <a:solidFill>
                  <a:srgbClr val="FFFFFF"/>
                </a:solidFill>
                <a:latin typeface="Montserrat"/>
              </a:rPr>
              <a:t>ENERIC VASQUEZ</a:t>
            </a:r>
          </a:p>
          <a:p>
            <a:pPr algn="just" marL="620055" indent="-310027" lvl="1">
              <a:lnSpc>
                <a:spcPts val="2814"/>
              </a:lnSpc>
              <a:buFont typeface="Arial"/>
              <a:buChar char="•"/>
            </a:pPr>
            <a:r>
              <a:rPr lang="en-US" sz="2871" spc="57">
                <a:solidFill>
                  <a:srgbClr val="FFFFFF"/>
                </a:solidFill>
                <a:latin typeface="Montserrat"/>
              </a:rPr>
              <a:t>JAIR FLORES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3953" y="8482457"/>
            <a:ext cx="3665306" cy="77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5"/>
              </a:lnSpc>
              <a:spcBef>
                <a:spcPct val="0"/>
              </a:spcBef>
            </a:pPr>
            <a:r>
              <a:rPr lang="en-US" sz="6399" spc="-377" u="none">
                <a:solidFill>
                  <a:srgbClr val="FFFFFF"/>
                </a:solidFill>
                <a:latin typeface="Montserrat Extra-Bold Italics"/>
              </a:rPr>
              <a:t>EN LINEA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002557" y="1028700"/>
            <a:ext cx="12008422" cy="120083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192" r="-12192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370007"/>
            <a:ext cx="6499047" cy="26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REDES SOCIALES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19775"/>
            <a:ext cx="6123635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212423"/>
                </a:solidFill>
                <a:latin typeface="Montserrat Bold"/>
              </a:rPr>
              <a:t>El Branding en Redes Sociales, es un diseño de un perfil de red social bien pensado, con un estilo de presentación y la estrategia general de marketing.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770136" y="-905181"/>
            <a:ext cx="13945267" cy="1394521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322" r="-23010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370007"/>
            <a:ext cx="6499047" cy="26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SITIO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76549"/>
            <a:ext cx="5994156" cy="473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5451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Confianza.</a:t>
            </a:r>
          </a:p>
          <a:p>
            <a:pPr marL="626107" indent="-313054" lvl="1">
              <a:lnSpc>
                <a:spcPts val="5451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Destacar sobre los demás.</a:t>
            </a:r>
          </a:p>
          <a:p>
            <a:pPr algn="just" marL="626107" indent="-313054" lvl="1">
              <a:lnSpc>
                <a:spcPts val="5451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Heavy"/>
              </a:rPr>
              <a:t>Mejora la experiencia del usuario.</a:t>
            </a:r>
          </a:p>
          <a:p>
            <a:pPr algn="just" marL="626107" indent="-313054" lvl="1">
              <a:lnSpc>
                <a:spcPts val="5451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Heavy"/>
              </a:rPr>
              <a:t>Diseños coherentes y consistentes</a:t>
            </a:r>
          </a:p>
          <a:p>
            <a:pPr>
              <a:lnSpc>
                <a:spcPts val="545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770136" y="-905181"/>
            <a:ext cx="13945267" cy="1394521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3291316"/>
            <a:ext cx="6499047" cy="136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ADIDAS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439" y="4690885"/>
            <a:ext cx="6581221" cy="481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6524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Diseño moderno y atractivo.</a:t>
            </a:r>
          </a:p>
          <a:p>
            <a:pPr marL="626107" indent="-313054" lvl="1">
              <a:lnSpc>
                <a:spcPts val="6524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Imágenes de alta calidad</a:t>
            </a:r>
          </a:p>
          <a:p>
            <a:pPr marL="626107" indent="-313054" lvl="1">
              <a:lnSpc>
                <a:spcPts val="6524"/>
              </a:lnSpc>
              <a:buFont typeface="Arial"/>
              <a:buChar char="•"/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Navegación intuitiva que permite a los usuarios explorar los productos  de manera fácil y eficiente.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770136" y="-905181"/>
            <a:ext cx="13945267" cy="1394521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942" r="-18898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3291316"/>
            <a:ext cx="6499047" cy="136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AMAZON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965" y="5193554"/>
            <a:ext cx="6395402" cy="317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24"/>
              </a:lnSpc>
            </a:pPr>
            <a:r>
              <a:rPr lang="en-US" sz="2899" spc="57">
                <a:solidFill>
                  <a:srgbClr val="212423"/>
                </a:solidFill>
                <a:latin typeface="Montserrat Bold"/>
              </a:rPr>
              <a:t> Su diseño es limpio, fácil de usar y cuenta con una gran variedad de productos para elegir.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8526297" y="853440"/>
            <a:ext cx="8350895" cy="8404860"/>
            <a:chOff x="0" y="0"/>
            <a:chExt cx="11134527" cy="112064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64550" y="10690860"/>
              <a:ext cx="121761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231317" y="10690860"/>
              <a:ext cx="130175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340945" y="10690860"/>
              <a:ext cx="130016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430036" y="10690860"/>
              <a:ext cx="133965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558218" y="10690860"/>
              <a:ext cx="130095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47527" y="238760"/>
              <a:ext cx="10287000" cy="10287000"/>
              <a:chOff x="0" y="0"/>
              <a:chExt cx="10287000" cy="10287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695" y="-38100"/>
              <a:ext cx="60563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50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19300"/>
              <a:ext cx="644327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40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489" y="4076700"/>
              <a:ext cx="6048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30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7703" y="6134100"/>
              <a:ext cx="60662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20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1841" y="8191500"/>
              <a:ext cx="52248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10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68684" y="10248900"/>
              <a:ext cx="37564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847527" y="238760"/>
              <a:ext cx="10287000" cy="10287000"/>
              <a:chOff x="0" y="0"/>
              <a:chExt cx="10287000" cy="10287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r="r" b="b" t="t" l="l"/>
                <a:pathLst>
                  <a:path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r="r" b="b" t="t" l="l"/>
                <a:pathLst>
                  <a:path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r="r" b="b" t="t" l="l"/>
                <a:pathLst>
                  <a:path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r="r" b="b" t="t" l="l"/>
                <a:pathLst>
                  <a:path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r="r" b="b" t="t" l="l"/>
                <a:pathLst>
                  <a:path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r="r" b="b" t="t" l="l"/>
                <a:pathLst>
                  <a:path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r="r" b="b" t="t" l="l"/>
                <a:pathLst>
                  <a:path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r="r" b="b" t="t" l="l"/>
                <a:pathLst>
                  <a:path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r="r" b="b" t="t" l="l"/>
                <a:pathLst>
                  <a:path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r="r" b="b" t="t" l="l"/>
                <a:pathLst>
                  <a:path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r="r" b="b" t="t" l="l"/>
                <a:pathLst>
                  <a:path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r="r" b="b" t="t" l="l"/>
                <a:pathLst>
                  <a:path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r="r" b="b" t="t" l="l"/>
                <a:pathLst>
                  <a:path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r="r" b="b" t="t" l="l"/>
                <a:pathLst>
                  <a:path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AutoShape 38" id="38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39" id="39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name="AutoShape 43" id="43"/>
          <p:cNvSpPr/>
          <p:nvPr/>
        </p:nvSpPr>
        <p:spPr>
          <a:xfrm rot="0">
            <a:off x="1827653" y="2945296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827653" y="4269688"/>
            <a:ext cx="5679993" cy="19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METRICAS Y ANALISIS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02621" y="1147146"/>
            <a:ext cx="10082757" cy="1323803"/>
            <a:chOff x="0" y="0"/>
            <a:chExt cx="13443676" cy="176507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4335"/>
              <a:ext cx="13443676" cy="993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111"/>
                </a:lnSpc>
                <a:spcBef>
                  <a:spcPct val="0"/>
                </a:spcBef>
              </a:pPr>
              <a:r>
                <a:rPr lang="en-US" sz="4665" spc="139">
                  <a:solidFill>
                    <a:srgbClr val="191919"/>
                  </a:solidFill>
                  <a:latin typeface="Montserrat Bold"/>
                </a:rPr>
                <a:t>¿Como medir el exito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35431"/>
              <a:ext cx="13443676" cy="733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349" spc="167">
                  <a:solidFill>
                    <a:srgbClr val="191919"/>
                  </a:solidFill>
                  <a:latin typeface="Montserrat"/>
                </a:rPr>
                <a:t>del branding online?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9144000" y="3080548"/>
            <a:ext cx="9144000" cy="3287249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538214" y="3954548"/>
            <a:ext cx="783092" cy="1539250"/>
            <a:chOff x="0" y="0"/>
            <a:chExt cx="1044123" cy="205233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35672" y="213452"/>
              <a:ext cx="772779" cy="157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EDAD8"/>
                  </a:solidFill>
                  <a:latin typeface="Aileron Heavy"/>
                </a:rPr>
                <a:t>02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2189380" y="6367798"/>
            <a:ext cx="6098620" cy="3287249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10" id="10"/>
          <p:cNvSpPr/>
          <p:nvPr/>
        </p:nvSpPr>
        <p:spPr>
          <a:xfrm rot="0">
            <a:off x="0" y="3080548"/>
            <a:ext cx="9144000" cy="3287249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637154" y="3954548"/>
            <a:ext cx="783092" cy="1539250"/>
            <a:chOff x="0" y="0"/>
            <a:chExt cx="1044123" cy="205233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135672" y="213452"/>
              <a:ext cx="772779" cy="157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86EAE9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0" y="6367798"/>
            <a:ext cx="6098620" cy="3287249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814884" y="7241797"/>
            <a:ext cx="783092" cy="1539250"/>
            <a:chOff x="0" y="0"/>
            <a:chExt cx="1044123" cy="205233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35672" y="213452"/>
              <a:ext cx="772779" cy="157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7C9EF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6094690" y="6367798"/>
            <a:ext cx="6098620" cy="3287249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name="Group 19" id="19"/>
          <p:cNvGrpSpPr/>
          <p:nvPr/>
        </p:nvGrpSpPr>
        <p:grpSpPr>
          <a:xfrm rot="0">
            <a:off x="1662851" y="3819286"/>
            <a:ext cx="2909149" cy="1816443"/>
            <a:chOff x="0" y="0"/>
            <a:chExt cx="3878865" cy="242192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716313"/>
              <a:ext cx="3878865" cy="170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7"/>
                </a:lnSpc>
              </a:pPr>
              <a:r>
                <a:rPr lang="en-US" sz="2324" spc="116">
                  <a:solidFill>
                    <a:srgbClr val="FFFFFF"/>
                  </a:solidFill>
                  <a:latin typeface="Aileron Regular"/>
                </a:rPr>
                <a:t>para obtener información de gran utilidad.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3126"/>
              <a:ext cx="3878865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ENCUESTAS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55049" y="4031693"/>
            <a:ext cx="6002733" cy="1384960"/>
            <a:chOff x="0" y="0"/>
            <a:chExt cx="8003644" cy="184661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743618"/>
              <a:ext cx="8003644" cy="1071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7"/>
                </a:lnSpc>
              </a:pPr>
              <a:r>
                <a:rPr lang="en-US" sz="2224" spc="111">
                  <a:solidFill>
                    <a:srgbClr val="FFFFFF"/>
                  </a:solidFill>
                  <a:latin typeface="Aileron Regular"/>
                </a:rPr>
                <a:t>el tráfico de tu web, esto te puede ayudar a conocer la conciencia de tu marca.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33126"/>
              <a:ext cx="8003644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INSPECCIONAR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22658" y="7200356"/>
            <a:ext cx="3495252" cy="1622132"/>
            <a:chOff x="0" y="0"/>
            <a:chExt cx="4660335" cy="216284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692818"/>
              <a:ext cx="4660335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 Google Ads, </a:t>
              </a:r>
            </a:p>
            <a:p>
              <a:pPr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Keyword Planner</a:t>
              </a:r>
            </a:p>
            <a:p>
              <a:pPr marL="431800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 Google Trends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33126"/>
              <a:ext cx="4660335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COMPROBAR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17922" y="6981281"/>
            <a:ext cx="3998530" cy="2060282"/>
            <a:chOff x="0" y="0"/>
            <a:chExt cx="5331373" cy="274704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878238"/>
              <a:ext cx="5331373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 spc="114">
                  <a:solidFill>
                    <a:srgbClr val="FFFFFF"/>
                  </a:solidFill>
                  <a:latin typeface="Aileron Regular"/>
                </a:rPr>
                <a:t> En las conversaciones, viendo así donde ha tenido un mayor impacto.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33126"/>
              <a:ext cx="5331373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SEGUIMIENTO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994590" y="7241797"/>
            <a:ext cx="783092" cy="1539250"/>
            <a:chOff x="0" y="0"/>
            <a:chExt cx="1044123" cy="2052334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135672" y="213452"/>
              <a:ext cx="772779" cy="157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412038" y="7309893"/>
            <a:ext cx="3676071" cy="1403058"/>
            <a:chOff x="0" y="0"/>
            <a:chExt cx="4901428" cy="187074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723933"/>
              <a:ext cx="4901428" cy="1125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4"/>
                </a:lnSpc>
              </a:pPr>
              <a:r>
                <a:rPr lang="en-US" sz="2349" spc="117">
                  <a:solidFill>
                    <a:srgbClr val="FFFFFF"/>
                  </a:solidFill>
                  <a:latin typeface="Aileron Regular"/>
                </a:rPr>
                <a:t>la interacción social de la marca.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33126"/>
              <a:ext cx="4901428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ANALIZAR</a:t>
              </a:r>
              <a:r>
                <a:rPr lang="en-US" sz="2600" spc="101" u="none">
                  <a:solidFill>
                    <a:srgbClr val="FFFFFF"/>
                  </a:solidFill>
                  <a:latin typeface="Aileron Regular Bold"/>
                </a:rPr>
                <a:t>: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112319" y="7241797"/>
            <a:ext cx="783092" cy="1539250"/>
            <a:chOff x="0" y="0"/>
            <a:chExt cx="1044123" cy="2052334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135672" y="213452"/>
              <a:ext cx="772779" cy="157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-8100000">
            <a:off x="8894728" y="4475208"/>
            <a:ext cx="498728" cy="497930"/>
            <a:chOff x="0" y="0"/>
            <a:chExt cx="6350000" cy="6339840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42" id="42"/>
          <p:cNvGrpSpPr/>
          <p:nvPr/>
        </p:nvGrpSpPr>
        <p:grpSpPr>
          <a:xfrm rot="-8100000">
            <a:off x="5820918" y="7762457"/>
            <a:ext cx="498728" cy="497930"/>
            <a:chOff x="0" y="0"/>
            <a:chExt cx="6350000" cy="633984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-8100000">
            <a:off x="11915607" y="7762457"/>
            <a:ext cx="498728" cy="497930"/>
            <a:chOff x="0" y="0"/>
            <a:chExt cx="6350000" cy="633984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810727" y="3117876"/>
            <a:ext cx="5150819" cy="32192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9461" y="9578419"/>
            <a:ext cx="2556816" cy="2575547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03495" y="5431350"/>
            <a:ext cx="631624" cy="63162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59267" y="6411977"/>
            <a:ext cx="698484" cy="71076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07387" y="4330067"/>
            <a:ext cx="662375" cy="62677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3495" y="3040438"/>
            <a:ext cx="21076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Extra-Bold Italics"/>
              </a:rPr>
              <a:t>OFFICE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9617" y="5313774"/>
            <a:ext cx="281579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+123-456-7890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9617" y="6333969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www.macintosh.com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9683" y="4210066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123 Anywhere , Macintosh, Inc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3669649"/>
            <a:ext cx="15339071" cy="6617351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4295" r="-76137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956802"/>
            <a:ext cx="1783058" cy="29501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805325" y="-128588"/>
            <a:ext cx="10246717" cy="10512545"/>
            <a:chOff x="0" y="0"/>
            <a:chExt cx="1250680" cy="128312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250680" cy="1283126"/>
            </a:xfrm>
            <a:custGeom>
              <a:avLst/>
              <a:gdLst/>
              <a:ahLst/>
              <a:cxnLst/>
              <a:rect r="r" b="b" t="t" l="l"/>
              <a:pathLst>
                <a:path h="1283126" w="1250680">
                  <a:moveTo>
                    <a:pt x="203200" y="0"/>
                  </a:moveTo>
                  <a:lnTo>
                    <a:pt x="1250680" y="0"/>
                  </a:lnTo>
                  <a:lnTo>
                    <a:pt x="1047480" y="1283126"/>
                  </a:lnTo>
                  <a:lnTo>
                    <a:pt x="0" y="12831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3F6B">
                <a:alpha val="3098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200150"/>
            <a:ext cx="7304095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 CONTENIDO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0996" y="3991780"/>
            <a:ext cx="7555674" cy="555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Introducción (Importancia, Objetivos)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Definiciones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Ejemplos de éxito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Identidad de Marca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Diseño de sitio web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Redes sociales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Contenido relevante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Metricas y Analisis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065035"/>
            <a:ext cx="6974248" cy="550733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740849" y="768827"/>
            <a:ext cx="6748570" cy="413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Ultra-Bold"/>
              </a:rPr>
              <a:t>¿QUÉ ES EL BRANDING ONLINE?</a:t>
            </a:r>
          </a:p>
          <a:p>
            <a:pPr algn="ctr">
              <a:lnSpc>
                <a:spcPts val="807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81432" y="5819816"/>
            <a:ext cx="8747289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57">
                <a:solidFill>
                  <a:srgbClr val="212423"/>
                </a:solidFill>
                <a:latin typeface="Montserrat Medium"/>
              </a:rPr>
              <a:t>Es una técnica de gestión de marca utilizada para desarrollar una marca en medios digitales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2240" y="1628876"/>
            <a:ext cx="4626722" cy="1810294"/>
            <a:chOff x="0" y="0"/>
            <a:chExt cx="1687841" cy="660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3848" y="5036724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8505" y="1548146"/>
            <a:ext cx="6977156" cy="69771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25549">
            <a:off x="1997644" y="3560163"/>
            <a:ext cx="1675183" cy="8313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true" rot="357781">
            <a:off x="6506665" y="1629386"/>
            <a:ext cx="3197456" cy="158673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478671" y="7719508"/>
            <a:ext cx="4626722" cy="1810294"/>
            <a:chOff x="0" y="0"/>
            <a:chExt cx="1687841" cy="660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true" rot="-7779968">
            <a:off x="1813962" y="7268954"/>
            <a:ext cx="1675183" cy="831310"/>
          </a:xfrm>
          <a:prstGeom prst="rect">
            <a:avLst/>
          </a:prstGeom>
        </p:spPr>
      </p:pic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144000" y="1553819"/>
            <a:ext cx="6965838" cy="6965810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666" r="-16666" t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44000" y="1677686"/>
            <a:ext cx="6847616" cy="684761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3F6B">
                <a:alpha val="8078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600125" y="3543944"/>
            <a:ext cx="5935366" cy="3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5536" spc="-326">
                <a:solidFill>
                  <a:srgbClr val="FFFFFF"/>
                </a:solidFill>
                <a:latin typeface="Montserrat Extra-Bold Italics"/>
              </a:rPr>
              <a:t>¿POR QUÉ EL BRANDING ONLINE ES TAN IMPORTANTE?</a:t>
            </a:r>
          </a:p>
          <a:p>
            <a:pPr algn="ctr">
              <a:lnSpc>
                <a:spcPts val="542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10633" y="1870447"/>
            <a:ext cx="396993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Cuando lo que se desea vender no es un producto tangible,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1533" y="5157011"/>
            <a:ext cx="4391352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48">
                <a:solidFill>
                  <a:srgbClr val="000000"/>
                </a:solidFill>
                <a:latin typeface="Montserrat"/>
              </a:rPr>
              <a:t>el cliente debe decidir en función de la información disponible sobre ese servicio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96356" y="8211904"/>
            <a:ext cx="439135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sea en tu web o sea en la de terceros.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9091" y="8999304"/>
            <a:ext cx="840411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"</a:t>
            </a:r>
            <a:r>
              <a:rPr lang="en-US" sz="2500" spc="50">
                <a:solidFill>
                  <a:srgbClr val="FFFFFF"/>
                </a:solidFill>
                <a:latin typeface="Montserrat"/>
              </a:rPr>
              <a:t>La reputación que hayas creado alrededor de tu empresa es lo que acabará decidiendo la venta."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true" rot="-10232201">
            <a:off x="8299045" y="9020995"/>
            <a:ext cx="956393" cy="474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20432" y="1527748"/>
            <a:ext cx="11928166" cy="176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Extra-Bold Italics"/>
              </a:rPr>
              <a:t>¿ CÓMO CREAR LA IDENTIDAD DE LA MARCA ?</a:t>
            </a:r>
          </a:p>
        </p:txBody>
      </p:sp>
      <p:sp>
        <p:nvSpPr>
          <p:cNvPr name="AutoShape 3" id="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835789"/>
            <a:ext cx="1783058" cy="2950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668841"/>
            <a:ext cx="1783058" cy="29501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254409" y="3983288"/>
            <a:ext cx="71535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 Investigar el mercado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5708" y="3983288"/>
            <a:ext cx="71535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2. Diseñar los elementos visuales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1777" y="4609458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49">
                <a:solidFill>
                  <a:srgbClr val="000000"/>
                </a:solidFill>
                <a:latin typeface="Montserrat"/>
                <a:hlinkClick r:id="rId5" tooltip="https://www.thepowermba.com/es/business/como-generar-una-ventaja-competitiva/"/>
              </a:rPr>
              <a:t>Piensa quién compone tu competencia</a:t>
            </a:r>
            <a:r>
              <a:rPr lang="en-US" sz="2499" spc="49">
                <a:solidFill>
                  <a:srgbClr val="000000"/>
                </a:solidFill>
                <a:latin typeface="Montserrat"/>
              </a:rPr>
              <a:t> y cómo ha conseguido posicionarse en el mercado.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5708" y="4609458"/>
            <a:ext cx="735987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es hora de materializar todas las ideas.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5708" y="6920858"/>
            <a:ext cx="735987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Revisar y entender como esta resultando, revisando ya sea publicaciones y elementos  que se crearon.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1777" y="7235183"/>
            <a:ext cx="735987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 establecer un vínculo emocional con cada uno de tus clientes.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1777" y="6301733"/>
            <a:ext cx="644537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3. Integrar la identidad visual a la marca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5708" y="5806433"/>
            <a:ext cx="644537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4. Monitorear la aplicación de la identidad de marca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323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7781" y="6634117"/>
            <a:ext cx="4113110" cy="2903329"/>
            <a:chOff x="0" y="0"/>
            <a:chExt cx="1500474" cy="105914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0890" y="3267315"/>
            <a:ext cx="4113110" cy="2903329"/>
            <a:chOff x="0" y="0"/>
            <a:chExt cx="1500474" cy="105914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57110" y="3267315"/>
            <a:ext cx="4113110" cy="2903329"/>
            <a:chOff x="0" y="0"/>
            <a:chExt cx="1500474" cy="105914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634117"/>
            <a:ext cx="4113110" cy="3241549"/>
            <a:chOff x="0" y="0"/>
            <a:chExt cx="1500474" cy="118252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00474" cy="1182526"/>
            </a:xfrm>
            <a:custGeom>
              <a:avLst/>
              <a:gdLst/>
              <a:ahLst/>
              <a:cxnLst/>
              <a:rect r="r" b="b" t="t" l="l"/>
              <a:pathLst>
                <a:path h="1182526" w="1500474">
                  <a:moveTo>
                    <a:pt x="1376013" y="1182526"/>
                  </a:moveTo>
                  <a:lnTo>
                    <a:pt x="124460" y="1182526"/>
                  </a:lnTo>
                  <a:cubicBezTo>
                    <a:pt x="55880" y="1182526"/>
                    <a:pt x="0" y="1126646"/>
                    <a:pt x="0" y="1058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058066"/>
                  </a:lnTo>
                  <a:cubicBezTo>
                    <a:pt x="1500474" y="1126646"/>
                    <a:pt x="1444594" y="1182526"/>
                    <a:pt x="1376014" y="118252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11901" y="4476450"/>
            <a:ext cx="2924869" cy="292486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33304" r="-33304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38120" y="4223430"/>
            <a:ext cx="2924869" cy="292486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41578" r="-41578" t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625010" y="1028700"/>
            <a:ext cx="2924869" cy="292486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4651" r="-59598" t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851230" y="1028700"/>
            <a:ext cx="2924869" cy="292486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AutoShape 23" id="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27" id="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8" id="28"/>
          <p:cNvSpPr txBox="true"/>
          <p:nvPr/>
        </p:nvSpPr>
        <p:spPr>
          <a:xfrm rot="0">
            <a:off x="1132065" y="7922019"/>
            <a:ext cx="353102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 es la manera más rápida de identificar a la marca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92631" y="4321175"/>
            <a:ext cx="367711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especificar las fuentes tipográficas que se   va a usar en todo lo que se produzca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30566" y="4471035"/>
            <a:ext cx="3566197" cy="147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</a:rPr>
              <a:t>nos ayudan a transmitir información compleja de forma visual y sencilla.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73506" y="7911846"/>
            <a:ext cx="3654098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aspectos que más facilitan la identificación de la marca.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7781" y="7382269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Logo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74635" y="3826555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Tipografía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57110" y="401546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Símbolos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7382269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Colores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243598"/>
            <a:ext cx="4263931" cy="13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1"/>
              </a:lnSpc>
            </a:pPr>
            <a:r>
              <a:rPr lang="en-US" sz="5379" spc="-317">
                <a:solidFill>
                  <a:srgbClr val="263F6B"/>
                </a:solidFill>
                <a:latin typeface="Montserrat Extra-Bold Italics"/>
              </a:rPr>
              <a:t>ELEMENTOS</a:t>
            </a:r>
          </a:p>
          <a:p>
            <a:pPr>
              <a:lnSpc>
                <a:spcPts val="5271"/>
              </a:lnSpc>
            </a:pPr>
            <a:r>
              <a:rPr lang="en-US" sz="5379" spc="-317">
                <a:solidFill>
                  <a:srgbClr val="263F6B"/>
                </a:solidFill>
                <a:latin typeface="Montserrat Extra-Bold Italics"/>
              </a:rPr>
              <a:t>CLAVES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695260" y="6557447"/>
            <a:ext cx="4113110" cy="2700853"/>
            <a:chOff x="0" y="0"/>
            <a:chExt cx="1500474" cy="985278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500474" cy="985278"/>
            </a:xfrm>
            <a:custGeom>
              <a:avLst/>
              <a:gdLst/>
              <a:ahLst/>
              <a:cxnLst/>
              <a:rect r="r" b="b" t="t" l="l"/>
              <a:pathLst>
                <a:path h="985278" w="1500474">
                  <a:moveTo>
                    <a:pt x="1376013" y="985278"/>
                  </a:moveTo>
                  <a:lnTo>
                    <a:pt x="124460" y="985278"/>
                  </a:lnTo>
                  <a:cubicBezTo>
                    <a:pt x="55880" y="985278"/>
                    <a:pt x="0" y="929398"/>
                    <a:pt x="0" y="8608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860818"/>
                  </a:lnTo>
                  <a:cubicBezTo>
                    <a:pt x="1500474" y="929398"/>
                    <a:pt x="1444594" y="985278"/>
                    <a:pt x="1376014" y="98527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3695260" y="6902388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Tono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10013" y="7382269"/>
            <a:ext cx="3883604" cy="147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</a:rPr>
              <a:t>A nivel de contenidos, todo lo que publicamos y a lo que damos difusión debe ser consistente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40780" y="667665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330479" y="-247859"/>
            <a:ext cx="9686558" cy="10782718"/>
            <a:chOff x="0" y="0"/>
            <a:chExt cx="12915411" cy="14376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3539" t="0" r="23539" b="0"/>
            <a:stretch>
              <a:fillRect/>
            </a:stretch>
          </p:blipFill>
          <p:spPr>
            <a:xfrm>
              <a:off x="0" y="0"/>
              <a:ext cx="12915411" cy="14376958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5400000">
            <a:off x="6655660" y="5190801"/>
            <a:ext cx="649224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679332" y="2260670"/>
            <a:ext cx="5663905" cy="155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>
                <a:solidFill>
                  <a:srgbClr val="FFFFFF"/>
                </a:solidFill>
                <a:latin typeface="Montserrat Extra-Bold Light"/>
              </a:rPr>
              <a:t>MCDONALD’S</a:t>
            </a:r>
          </a:p>
          <a:p>
            <a:pPr algn="just">
              <a:lnSpc>
                <a:spcPts val="595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49467" y="4057325"/>
            <a:ext cx="6123635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 Light"/>
              </a:rPr>
              <a:t>La letra "M" se ha vuelto un símbolo de identidad de la marca y es reconocida a nivel global.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40780" y="667665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330479" y="-247859"/>
            <a:ext cx="9686558" cy="10782718"/>
            <a:chOff x="0" y="0"/>
            <a:chExt cx="12915411" cy="14376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0757" t="0" r="20757" b="0"/>
            <a:stretch>
              <a:fillRect/>
            </a:stretch>
          </p:blipFill>
          <p:spPr>
            <a:xfrm>
              <a:off x="0" y="0"/>
              <a:ext cx="12915411" cy="14376958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5400000">
            <a:off x="6655660" y="5190801"/>
            <a:ext cx="649224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679332" y="2260670"/>
            <a:ext cx="5663905" cy="155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>
                <a:solidFill>
                  <a:srgbClr val="FFFFFF"/>
                </a:solidFill>
                <a:latin typeface="Montserrat Extra-Bold Light"/>
              </a:rPr>
              <a:t>SPOTIFY</a:t>
            </a:r>
          </a:p>
          <a:p>
            <a:pPr algn="just">
              <a:lnSpc>
                <a:spcPts val="595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49467" y="4057325"/>
            <a:ext cx="6404725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 Light"/>
              </a:rPr>
              <a:t>La plataforma de música, podcasts y programas tiene una identidad de marca moderna y de entretenimiento. Visualmente es “adaptable, diversa, impulsada por la calidad, amigable y humana".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214954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023736" y="-444369"/>
            <a:ext cx="11500169" cy="1150012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807" r="-14807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257290" y="-7358885"/>
            <a:ext cx="23597669" cy="235976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3F6B">
                <a:alpha val="2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28761" y="7002292"/>
            <a:ext cx="4113110" cy="2903329"/>
            <a:chOff x="0" y="0"/>
            <a:chExt cx="1500474" cy="105914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5484" y="2146609"/>
            <a:ext cx="1971199" cy="200770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0002" y="7649613"/>
            <a:ext cx="1579438" cy="160868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13351" y="3226121"/>
            <a:ext cx="646089" cy="658053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134937" y="1143000"/>
            <a:ext cx="14018125" cy="64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FFFFFF"/>
                </a:solidFill>
                <a:latin typeface="Montserrat Extra-Bold"/>
              </a:rPr>
              <a:t>LAS 4 P DEL BRANDING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286581" y="2402363"/>
            <a:ext cx="4113110" cy="2903329"/>
            <a:chOff x="0" y="0"/>
            <a:chExt cx="1500474" cy="1059142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073002" y="7002292"/>
            <a:ext cx="4815338" cy="2903329"/>
            <a:chOff x="0" y="0"/>
            <a:chExt cx="1756649" cy="1059142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756649" cy="1059143"/>
            </a:xfrm>
            <a:custGeom>
              <a:avLst/>
              <a:gdLst/>
              <a:ahLst/>
              <a:cxnLst/>
              <a:rect r="r" b="b" t="t" l="l"/>
              <a:pathLst>
                <a:path h="1059143" w="1756649">
                  <a:moveTo>
                    <a:pt x="1632188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189" y="0"/>
                  </a:lnTo>
                  <a:cubicBezTo>
                    <a:pt x="1700769" y="0"/>
                    <a:pt x="1756649" y="55880"/>
                    <a:pt x="1756649" y="124460"/>
                  </a:cubicBezTo>
                  <a:lnTo>
                    <a:pt x="1756649" y="934682"/>
                  </a:lnTo>
                  <a:cubicBezTo>
                    <a:pt x="1756649" y="1003263"/>
                    <a:pt x="1700769" y="1059143"/>
                    <a:pt x="1632189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018698" y="2402363"/>
            <a:ext cx="4661304" cy="2903329"/>
            <a:chOff x="0" y="0"/>
            <a:chExt cx="1700456" cy="1059142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700456" cy="1059143"/>
            </a:xfrm>
            <a:custGeom>
              <a:avLst/>
              <a:gdLst/>
              <a:ahLst/>
              <a:cxnLst/>
              <a:rect r="r" b="b" t="t" l="l"/>
              <a:pathLst>
                <a:path h="1059143" w="1700456">
                  <a:moveTo>
                    <a:pt x="1575996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5996" y="0"/>
                  </a:lnTo>
                  <a:cubicBezTo>
                    <a:pt x="1644576" y="0"/>
                    <a:pt x="1700456" y="55880"/>
                    <a:pt x="1700456" y="124460"/>
                  </a:cubicBezTo>
                  <a:lnTo>
                    <a:pt x="1700456" y="934682"/>
                  </a:lnTo>
                  <a:cubicBezTo>
                    <a:pt x="1700456" y="1003263"/>
                    <a:pt x="1644576" y="1059143"/>
                    <a:pt x="1575996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76457" y="5143500"/>
            <a:ext cx="646089" cy="658053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78874" y="944210"/>
            <a:ext cx="825845" cy="841139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5316" y="9258300"/>
            <a:ext cx="354863" cy="361434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779046" y="8116976"/>
            <a:ext cx="3412541" cy="6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PROPÓSITO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36865" y="3517047"/>
            <a:ext cx="3412541" cy="6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PERFIL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23286" y="8116976"/>
            <a:ext cx="4209363" cy="6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PERMANECIA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50632" y="3517047"/>
            <a:ext cx="4311019" cy="6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PROFUNDIDAD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DAFfJnm9OME</dc:identifier>
  <dcterms:modified xsi:type="dcterms:W3CDTF">2011-08-01T06:04:30Z</dcterms:modified>
  <cp:revision>1</cp:revision>
  <dc:title>Charla # 1 - DS9</dc:title>
</cp:coreProperties>
</file>